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  <p:sldMasterId id="2147483662" r:id="rId6"/>
    <p:sldMasterId id="214748366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</p:sldIdLst>
  <p:sldSz cy="5143500" cx="9144000"/>
  <p:notesSz cx="6858000" cy="9144000"/>
  <p:embeddedFontLst>
    <p:embeddedFont>
      <p:font typeface="Book Antiqua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8AB1FF-60D0-46A3-9D07-54477C3DF814}">
  <a:tblStyle styleId="{828AB1FF-60D0-46A3-9D07-54477C3DF8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font" Target="fonts/BookAntiqua-bold.fntdata"/><Relationship Id="rId23" Type="http://schemas.openxmlformats.org/officeDocument/2006/relationships/font" Target="fonts/BookAntiqu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font" Target="fonts/BookAntiqua-boldItalic.fntdata"/><Relationship Id="rId25" Type="http://schemas.openxmlformats.org/officeDocument/2006/relationships/font" Target="fonts/BookAntiqua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ad996d4ba8_2_15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Book Antiqua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Book Antiqua"/>
                <a:ea typeface="Book Antiqua"/>
                <a:cs typeface="Book Antiqua"/>
                <a:sym typeface="Book Antiqua"/>
              </a:rPr>
              <a:t>‹#›</a:t>
            </a:fld>
            <a:endParaRPr/>
          </a:p>
        </p:txBody>
      </p:sp>
      <p:sp>
        <p:nvSpPr>
          <p:cNvPr id="79" name="Google Shape;79;g3ad996d4ba8_2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80" name="Google Shape;80;g3ad996d4ba8_2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ad996d4ba8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6" name="Google Shape;166;g3ad996d4ba8_0_8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3ad996d4ba8_0_82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ad996d4ba8_0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8" name="Google Shape;178;g3ad996d4ba8_0_9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ad996d4ba8_0_99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ad996d4ba8_0_1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9" name="Google Shape;189;g3ad996d4ba8_0_1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3ad996d4ba8_0_115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d996d4ba8_0_1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9" name="Google Shape;199;g3ad996d4ba8_0_1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3ad996d4ba8_0_129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ad996d4ba8_0_1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9" name="Google Shape;209;g3ad996d4ba8_0_1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3ad996d4ba8_0_150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ad996d4ba8_2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Google Shape;87;g3ad996d4ba8_2_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3ad996d4ba8_2_35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ad996d4ba8_2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5" name="Google Shape;95;g3ad996d4ba8_2_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3ad996d4ba8_2_42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ad996d4ba8_2_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3" name="Google Shape;103;g3ad996d4ba8_2_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3ad996d4ba8_2_49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ad996d4ba8_2_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g3ad996d4ba8_2_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3ad996d4ba8_2_56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ad996d4ba8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2" name="Google Shape;122;g3ad996d4ba8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3ad996d4ba8_0_11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ad996d4ba8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3" name="Google Shape;133;g3ad996d4ba8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ad996d4ba8_0_19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ad996d4ba8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3" name="Google Shape;143;g3ad996d4ba8_0_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ad996d4ba8_0_27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ad996d4ba8_0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5" name="Google Shape;155;g3ad996d4ba8_0_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3ad996d4ba8_0_66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"/>
              <a:buNone/>
            </a:pPr>
            <a:fld id="{00000000-1234-1234-1234-123412341234}" type="slidenum">
              <a:rPr b="0" i="0" lang="en" sz="12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822960" y="569214"/>
            <a:ext cx="7543800" cy="267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>
                <a:solidFill>
                  <a:srgbClr val="262626"/>
                </a:solidFill>
              </a:defRPr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825038" y="3341715"/>
            <a:ext cx="7543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62" name="Google Shape;62;p14"/>
          <p:cNvSpPr txBox="1"/>
          <p:nvPr>
            <p:ph idx="10" type="dt"/>
          </p:nvPr>
        </p:nvSpPr>
        <p:spPr>
          <a:xfrm>
            <a:off x="822325" y="4844891"/>
            <a:ext cx="18543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1" type="ftr"/>
          </p:nvPr>
        </p:nvSpPr>
        <p:spPr>
          <a:xfrm>
            <a:off x="2765425" y="4844891"/>
            <a:ext cx="3616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7424737" y="4844891"/>
            <a:ext cx="9843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idx="10" type="dt"/>
          </p:nvPr>
        </p:nvSpPr>
        <p:spPr>
          <a:xfrm>
            <a:off x="822325" y="4844891"/>
            <a:ext cx="1854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1" type="ftr"/>
          </p:nvPr>
        </p:nvSpPr>
        <p:spPr>
          <a:xfrm>
            <a:off x="2765425" y="4844891"/>
            <a:ext cx="3616325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7424737" y="4844891"/>
            <a:ext cx="98425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/>
        </p:nvSpPr>
        <p:spPr>
          <a:xfrm>
            <a:off x="3175" y="4800600"/>
            <a:ext cx="91407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52" name="Google Shape;52;p13"/>
          <p:cNvSpPr txBox="1"/>
          <p:nvPr/>
        </p:nvSpPr>
        <p:spPr>
          <a:xfrm>
            <a:off x="0" y="4750593"/>
            <a:ext cx="9142500" cy="4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53" name="Google Shape;53;p13"/>
          <p:cNvCxnSpPr/>
          <p:nvPr/>
        </p:nvCxnSpPr>
        <p:spPr>
          <a:xfrm>
            <a:off x="906462" y="3257550"/>
            <a:ext cx="7405800" cy="0"/>
          </a:xfrm>
          <a:prstGeom prst="straightConnector1">
            <a:avLst/>
          </a:prstGeom>
          <a:noFill/>
          <a:ln cap="flat" cmpd="sng" w="9525">
            <a:solidFill>
              <a:srgbClr val="7F7F7F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54" name="Google Shape;54;p13"/>
          <p:cNvSpPr txBox="1"/>
          <p:nvPr>
            <p:ph type="title"/>
          </p:nvPr>
        </p:nvSpPr>
        <p:spPr>
          <a:xfrm>
            <a:off x="822325" y="214313"/>
            <a:ext cx="75438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822325" y="1384458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23850" lvl="0" marL="457200" marR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b="0" i="0" sz="15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1150" lvl="1" marL="914400" marR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alibri"/>
              <a:buChar char="◦"/>
              <a:defRPr b="0" i="0" sz="13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2100" lvl="2" marL="1371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Char char="◦"/>
              <a:defRPr b="0" i="0" sz="10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Char char="◦"/>
              <a:defRPr b="0" i="0" sz="10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Char char="◦"/>
              <a:defRPr b="0" i="0" sz="10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5275" lvl="5" marL="27432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5275" lvl="6" marL="32004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5275" lvl="7" marL="3657600" marR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5275" lvl="8" marL="4114800" marR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0" type="dt"/>
          </p:nvPr>
        </p:nvSpPr>
        <p:spPr>
          <a:xfrm>
            <a:off x="822325" y="4844891"/>
            <a:ext cx="18543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1" type="ftr"/>
          </p:nvPr>
        </p:nvSpPr>
        <p:spPr>
          <a:xfrm>
            <a:off x="2765425" y="4844891"/>
            <a:ext cx="36162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7424737" y="4844891"/>
            <a:ext cx="9843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3175" y="4800600"/>
            <a:ext cx="9140825" cy="342900"/>
          </a:xfrm>
          <a:prstGeom prst="rect">
            <a:avLst/>
          </a:prstGeom>
          <a:solidFill>
            <a:srgbClr val="0F02B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0" y="4750593"/>
            <a:ext cx="9142412" cy="485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822325" y="214313"/>
            <a:ext cx="7543800" cy="10887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6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822325" y="1384458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323850" lvl="0" marL="457200" marR="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b="0" i="0" sz="15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1150" lvl="1" marL="914400" marR="0" rtl="0" algn="l">
              <a:lnSpc>
                <a:spcPct val="90000"/>
              </a:lnSpc>
              <a:spcBef>
                <a:spcPts val="15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Calibri"/>
              <a:buChar char="◦"/>
              <a:defRPr b="0" i="0" sz="13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21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Char char="◦"/>
              <a:defRPr b="0" i="0" sz="10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Char char="◦"/>
              <a:defRPr b="0" i="0" sz="10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Calibri"/>
              <a:buChar char="◦"/>
              <a:defRPr b="0" i="0" sz="1000" u="none" cap="none" strike="noStrik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5275" lvl="5" marL="2743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5275" lvl="6" marL="32004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5275" lvl="7" marL="3657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5275" lvl="8" marL="4114800" marR="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050"/>
              <a:buFont typeface="Calibri"/>
              <a:buChar char="◦"/>
              <a:defRPr b="0" i="0" sz="105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0" type="dt"/>
          </p:nvPr>
        </p:nvSpPr>
        <p:spPr>
          <a:xfrm>
            <a:off x="822325" y="4844891"/>
            <a:ext cx="1854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1" type="ftr"/>
          </p:nvPr>
        </p:nvSpPr>
        <p:spPr>
          <a:xfrm>
            <a:off x="2765425" y="4844891"/>
            <a:ext cx="3616325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7424737" y="4844891"/>
            <a:ext cx="98425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Times"/>
              <a:buNone/>
              <a:defRPr b="1" i="0" sz="700" u="none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b="0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842962" y="720090"/>
            <a:ext cx="7543800" cy="18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ook Antiqua"/>
              <a:buNone/>
            </a:pPr>
            <a:r>
              <a:rPr b="0" i="0" lang="en" sz="3600" u="none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IE 7615 Deep Learning for AI</a:t>
            </a:r>
            <a:br>
              <a:rPr b="0" i="0" lang="en" sz="3600" u="none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</a:br>
            <a:br>
              <a:rPr b="0" i="0" lang="en" sz="3600" u="none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</a:br>
            <a:r>
              <a:rPr lang="en" sz="32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Generative </a:t>
            </a:r>
            <a:r>
              <a:rPr b="0" i="0" lang="en" sz="3200" u="none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Case Study Project</a:t>
            </a:r>
            <a:endParaRPr/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842950" y="2663003"/>
            <a:ext cx="7543800" cy="15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3429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</a:rPr>
              <a:t>Group 7</a:t>
            </a:r>
            <a:endParaRPr/>
          </a:p>
          <a:p>
            <a:pPr indent="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Parth Saraykar</a:t>
            </a:r>
            <a:endParaRPr>
              <a:solidFill>
                <a:schemeClr val="lt1"/>
              </a:solidFill>
            </a:endParaRPr>
          </a:p>
          <a:p>
            <a:pPr indent="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Novia D’silva</a:t>
            </a:r>
            <a:endParaRPr>
              <a:solidFill>
                <a:schemeClr val="lt1"/>
              </a:solidFill>
            </a:endParaRPr>
          </a:p>
          <a:p>
            <a:pPr indent="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Sanika Chaudhari</a:t>
            </a:r>
            <a:endParaRPr>
              <a:solidFill>
                <a:schemeClr val="lt1"/>
              </a:solidFill>
            </a:endParaRPr>
          </a:p>
          <a:p>
            <a:pPr indent="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Sailee Chaudhari</a:t>
            </a:r>
            <a:endParaRPr>
              <a:solidFill>
                <a:schemeClr val="lt1"/>
              </a:solidFill>
            </a:endParaRPr>
          </a:p>
          <a:p>
            <a:pPr indent="0" lvl="1" marL="34290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7424737" y="4844891"/>
            <a:ext cx="9843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0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Evaluation-  Encoder Comparison </a:t>
            </a:r>
            <a:endParaRPr/>
          </a:p>
        </p:txBody>
      </p:sp>
      <p:sp>
        <p:nvSpPr>
          <p:cNvPr id="170" name="Google Shape;170;p26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71" name="Google Shape;171;p26"/>
          <p:cNvSpPr txBox="1"/>
          <p:nvPr/>
        </p:nvSpPr>
        <p:spPr>
          <a:xfrm>
            <a:off x="609600" y="925830"/>
            <a:ext cx="80010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72" name="Google Shape;172;p26"/>
          <p:cNvSpPr txBox="1"/>
          <p:nvPr/>
        </p:nvSpPr>
        <p:spPr>
          <a:xfrm>
            <a:off x="638700" y="777300"/>
            <a:ext cx="78666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Text Encoder Comparison:</a:t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850" y="3518125"/>
            <a:ext cx="7810500" cy="116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 title="CLIP-ViT-L-14_prompt0_seed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9562" y="933275"/>
            <a:ext cx="2545975" cy="254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6" title="embedding_compariso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3875" y="1096262"/>
            <a:ext cx="5237975" cy="221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Quantitative Metrics Summary</a:t>
            </a:r>
            <a:endParaRPr/>
          </a:p>
        </p:txBody>
      </p:sp>
      <p:sp>
        <p:nvSpPr>
          <p:cNvPr id="182" name="Google Shape;182;p27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83" name="Google Shape;183;p27"/>
          <p:cNvSpPr txBox="1"/>
          <p:nvPr/>
        </p:nvSpPr>
        <p:spPr>
          <a:xfrm>
            <a:off x="609600" y="925830"/>
            <a:ext cx="80010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638700" y="777300"/>
            <a:ext cx="78666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Evaluation Methodology: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Inception Score: Quality + diversity (higher is better)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FID: Realism vs reference (lower is better)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Calculated using pretrained Inception v3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8650" y="925825"/>
            <a:ext cx="3933300" cy="1333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7" title="metrics_heatm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225" y="1799275"/>
            <a:ext cx="4547999" cy="284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Analysis &amp; Discussion</a:t>
            </a:r>
            <a:endParaRPr/>
          </a:p>
        </p:txBody>
      </p:sp>
      <p:sp>
        <p:nvSpPr>
          <p:cNvPr id="193" name="Google Shape;193;p28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94" name="Google Shape;194;p28"/>
          <p:cNvSpPr txBox="1"/>
          <p:nvPr/>
        </p:nvSpPr>
        <p:spPr>
          <a:xfrm>
            <a:off x="609600" y="925830"/>
            <a:ext cx="80010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95" name="Google Shape;195;p28"/>
          <p:cNvSpPr txBox="1"/>
          <p:nvPr/>
        </p:nvSpPr>
        <p:spPr>
          <a:xfrm>
            <a:off x="638700" y="777300"/>
            <a:ext cx="78666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Key Findings: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1. Parameter Impact Hierarchy: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CFG Scale: HIGH impact (most critical parameter)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Text Encoder: MEDIUM impact (compatibility &gt; size)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Scheduler: LOW impact (minimal differences)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2. Optimal Configuration: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CFG Scale: 7.5-8.5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Scheduler: PNDM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Text Encoder: CLIP ViT-B/32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Inference Steps: 50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3. Trade-offs: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696" y="3225650"/>
            <a:ext cx="5104426" cy="97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Ethical Considerations &amp; Limitations</a:t>
            </a:r>
            <a:endParaRPr/>
          </a:p>
        </p:txBody>
      </p:sp>
      <p:sp>
        <p:nvSpPr>
          <p:cNvPr id="203" name="Google Shape;203;p29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204" name="Google Shape;204;p29"/>
          <p:cNvSpPr txBox="1"/>
          <p:nvPr/>
        </p:nvSpPr>
        <p:spPr>
          <a:xfrm>
            <a:off x="609600" y="925830"/>
            <a:ext cx="80010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05" name="Google Shape;205;p29"/>
          <p:cNvSpPr txBox="1"/>
          <p:nvPr/>
        </p:nvSpPr>
        <p:spPr>
          <a:xfrm>
            <a:off x="638700" y="777300"/>
            <a:ext cx="78666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Ethical Concerns: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Current Limitations: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Resolution: 512×512 (lower than SDXL)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Sample size: 460 images for evaluation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No domain-specific fine-tuning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FID reference: used generated images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Future Work:</a:t>
            </a:r>
            <a:r>
              <a:rPr lang="en" sz="1100">
                <a:solidFill>
                  <a:schemeClr val="dk1"/>
                </a:solidFill>
              </a:rPr>
              <a:t> → Upgrade to Stable Diffusion XL (1024×1024) → Implement LoRA fine-tuning → Expand evaluation with real images as FID reference → Test complex multi-object compositions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6" name="Google Shape;2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700" y="1061595"/>
            <a:ext cx="4686876" cy="109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Conclusion &amp; Takeaways</a:t>
            </a: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214" name="Google Shape;214;p30"/>
          <p:cNvSpPr txBox="1"/>
          <p:nvPr/>
        </p:nvSpPr>
        <p:spPr>
          <a:xfrm>
            <a:off x="609600" y="925830"/>
            <a:ext cx="80010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15" name="Google Shape;215;p30"/>
          <p:cNvSpPr txBox="1"/>
          <p:nvPr/>
        </p:nvSpPr>
        <p:spPr>
          <a:xfrm>
            <a:off x="638700" y="777300"/>
            <a:ext cx="78666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Data Preparation (20%): 5,000 COCO images preprocessed with CLIP embeddings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Model Implementation (40%): 936 experiments across 3 parameter types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Evaluation (10%): FID + IS metrics with comprehensive analysis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Analysis (10%): Identified optimal parameters and trade-offs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Key Learnings: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CFG Scale is the most critical hyperparameter for quality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Smaller encoders can outperform larger ones with proper compatibility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Scheduler choice has minimal impact on final quality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Multiple seeds essential for reliable evaluation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Trade-off between creativity and control is fundamental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Book Antiqua"/>
              <a:buNone/>
            </a:pPr>
            <a:r>
              <a:rPr b="1" i="0" lang="en" sz="3600" u="none" cap="none" strike="noStrike">
                <a:solidFill>
                  <a:srgbClr val="C00000"/>
                </a:solidFill>
                <a:latin typeface="Book Antiqua"/>
                <a:ea typeface="Book Antiqua"/>
                <a:cs typeface="Book Antiqua"/>
                <a:sym typeface="Book Antiqua"/>
              </a:rPr>
              <a:t>Objective</a:t>
            </a:r>
            <a:endParaRPr/>
          </a:p>
        </p:txBody>
      </p:sp>
      <p:sp>
        <p:nvSpPr>
          <p:cNvPr id="91" name="Google Shape;91;p18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92" name="Google Shape;92;p18"/>
          <p:cNvSpPr txBox="1"/>
          <p:nvPr/>
        </p:nvSpPr>
        <p:spPr>
          <a:xfrm>
            <a:off x="876300" y="984665"/>
            <a:ext cx="76962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Project</a:t>
            </a:r>
            <a:r>
              <a:rPr lang="en" sz="17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 Goals:</a:t>
            </a:r>
            <a:endParaRPr sz="17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Understand architectural principles behind Transformers and Diffusion Models</a:t>
            </a:r>
            <a:endParaRPr sz="17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Implement and fine-tune conditional diffusion model using text embeddings</a:t>
            </a:r>
            <a:endParaRPr sz="17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Explore text-image alignment and multimodal representations</a:t>
            </a:r>
            <a:endParaRPr sz="17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Evaluate generated results quantitatively (FID, IS) and qualitatively</a:t>
            </a:r>
            <a:endParaRPr sz="17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Reflect on ethical and societal implications of generative AI</a:t>
            </a:r>
            <a:endParaRPr sz="17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Approach: Systematic evaluation of Stable Diffusion v1.5 with CLIP text encoder across: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 CFG scales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 noise schedulers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text encoder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936 experiments | 460+ images generated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Book Antiqua"/>
              <a:buNone/>
            </a:pPr>
            <a:r>
              <a:rPr b="1" lang="en">
                <a:solidFill>
                  <a:srgbClr val="C00000"/>
                </a:solidFill>
                <a:latin typeface="Book Antiqua"/>
                <a:ea typeface="Book Antiqua"/>
                <a:cs typeface="Book Antiqua"/>
                <a:sym typeface="Book Antiqua"/>
              </a:rPr>
              <a:t>Methodology - Dataset Preparation</a:t>
            </a:r>
            <a:endParaRPr/>
          </a:p>
        </p:txBody>
      </p:sp>
      <p:sp>
        <p:nvSpPr>
          <p:cNvPr id="99" name="Google Shape;99;p19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00" name="Google Shape;100;p19"/>
          <p:cNvSpPr txBox="1"/>
          <p:nvPr/>
        </p:nvSpPr>
        <p:spPr>
          <a:xfrm>
            <a:off x="614362" y="994410"/>
            <a:ext cx="8001000" cy="35890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Dataset: COCO 2017 Validation Set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Size: 5,000 image-caption pairs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Resolution: 512 × 512 pixels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Preprocessing: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Resized and normalized images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Tokenized captions (max 77 tokens)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Applied data augmentation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Text Embedding Model: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Primary: CLIP ViT-B/32 (512-dim embeddings)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Comparison: CLIP ViT-L/14 (768-dim embeddings)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Preprocessing: Tokenization → Embedding extraction</a:t>
            </a:r>
            <a:endParaRPr sz="15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Book Antiqua"/>
              <a:buNone/>
            </a:pPr>
            <a:r>
              <a:rPr b="1" lang="en">
                <a:solidFill>
                  <a:srgbClr val="C00000"/>
                </a:solidFill>
                <a:latin typeface="Book Antiqua"/>
                <a:ea typeface="Book Antiqua"/>
                <a:cs typeface="Book Antiqua"/>
                <a:sym typeface="Book Antiqua"/>
              </a:rPr>
              <a:t>Model Architecture</a:t>
            </a:r>
            <a:endParaRPr/>
          </a:p>
        </p:txBody>
      </p:sp>
      <p:sp>
        <p:nvSpPr>
          <p:cNvPr id="107" name="Google Shape;107;p20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08" name="Google Shape;108;p20"/>
          <p:cNvSpPr txBox="1"/>
          <p:nvPr/>
        </p:nvSpPr>
        <p:spPr>
          <a:xfrm>
            <a:off x="762000" y="994410"/>
            <a:ext cx="7767637" cy="35890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n" sz="1100">
                <a:solidFill>
                  <a:schemeClr val="dk1"/>
                </a:solidFill>
              </a:rPr>
              <a:t>Total Parameters:</a:t>
            </a:r>
            <a:r>
              <a:rPr lang="en" sz="1100">
                <a:solidFill>
                  <a:schemeClr val="dk1"/>
                </a:solidFill>
              </a:rPr>
              <a:t> ~1.055 billio</a:t>
            </a:r>
            <a:r>
              <a:rPr lang="en" sz="1100">
                <a:solidFill>
                  <a:schemeClr val="dk1"/>
                </a:solidFill>
              </a:rPr>
              <a:t>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Key Components: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Text conditioning via CLIP embeddings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Latent space diffusion (64×64 latents)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Classifier-free guidance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Multiple noise scheduling algorithms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0" title="Project Workflow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8625" y="894400"/>
            <a:ext cx="6031477" cy="217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Experimental Design</a:t>
            </a:r>
            <a:endParaRPr/>
          </a:p>
        </p:txBody>
      </p:sp>
      <p:sp>
        <p:nvSpPr>
          <p:cNvPr id="116" name="Google Shape;116;p21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609600" y="925830"/>
            <a:ext cx="8001000" cy="35890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952500" y="925823"/>
            <a:ext cx="73152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Test Prompts (8 diverse categories):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 golden retriever puppy playing in a sunny garden"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 futuristic city skyline at night with neon lights"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"An astronaut floating in space near Earth"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"A peaceful mountain lake with reflection at sunset"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i="1" lang="en" sz="1300">
                <a:solidFill>
                  <a:schemeClr val="dk1"/>
                </a:solidFill>
              </a:rPr>
              <a:t>+ 4 more diverse prompt</a:t>
            </a:r>
            <a:endParaRPr i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Robustness: 5 different seeds per configuration</a:t>
            </a:r>
            <a:endParaRPr sz="1300">
              <a:solidFill>
                <a:schemeClr val="dk1"/>
              </a:solidFill>
            </a:endParaRPr>
          </a:p>
        </p:txBody>
      </p:sp>
      <p:graphicFrame>
        <p:nvGraphicFramePr>
          <p:cNvPr id="119" name="Google Shape;119;p21"/>
          <p:cNvGraphicFramePr/>
          <p:nvPr/>
        </p:nvGraphicFramePr>
        <p:xfrm>
          <a:off x="952500" y="92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{828AB1FF-60D0-46A3-9D07-54477C3DF814}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Experiment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Variables Tested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Images Generated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CFG Scale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1.0, 3.0, 5.0, 7.5, 10.0, 15.0, 20.0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280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Schedulers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DDIM, PNDM, Euler, DPM++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160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Text Encoders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CLIP ViT-B/32 vs ViT-L/14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20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Results - Generated Examples: Milestone 1</a:t>
            </a:r>
            <a:endParaRPr/>
          </a:p>
        </p:txBody>
      </p:sp>
      <p:sp>
        <p:nvSpPr>
          <p:cNvPr id="126" name="Google Shape;126;p22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27" name="Google Shape;127;p22"/>
          <p:cNvSpPr txBox="1"/>
          <p:nvPr/>
        </p:nvSpPr>
        <p:spPr>
          <a:xfrm>
            <a:off x="609600" y="925830"/>
            <a:ext cx="80010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952500" y="925823"/>
            <a:ext cx="73152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404040"/>
              </a:solidFill>
            </a:endParaRPr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3508" y="842175"/>
            <a:ext cx="5396980" cy="362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/>
        </p:nvSpPr>
        <p:spPr>
          <a:xfrm>
            <a:off x="3544851" y="1852451"/>
            <a:ext cx="1474800" cy="147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950" lIns="44950" spcFirstLastPara="1" rIns="44950" wrap="square" tIns="44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88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Milestone 2 results</a:t>
            </a:r>
            <a:endParaRPr/>
          </a:p>
        </p:txBody>
      </p:sp>
      <p:sp>
        <p:nvSpPr>
          <p:cNvPr id="137" name="Google Shape;137;p23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38" name="Google Shape;138;p23"/>
          <p:cNvSpPr txBox="1"/>
          <p:nvPr/>
        </p:nvSpPr>
        <p:spPr>
          <a:xfrm>
            <a:off x="609600" y="925830"/>
            <a:ext cx="80010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952500" y="925823"/>
            <a:ext cx="73152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404040"/>
              </a:solidFill>
            </a:endParaRPr>
          </a:p>
        </p:txBody>
      </p:sp>
      <p:pic>
        <p:nvPicPr>
          <p:cNvPr id="140" name="Google Shape;140;p23" title="baseline_gri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375" y="894400"/>
            <a:ext cx="7549251" cy="381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Evaluation - CFG Scale Impact</a:t>
            </a:r>
            <a:endParaRPr/>
          </a:p>
        </p:txBody>
      </p:sp>
      <p:sp>
        <p:nvSpPr>
          <p:cNvPr id="147" name="Google Shape;147;p24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48" name="Google Shape;148;p24"/>
          <p:cNvSpPr txBox="1"/>
          <p:nvPr/>
        </p:nvSpPr>
        <p:spPr>
          <a:xfrm>
            <a:off x="609600" y="925830"/>
            <a:ext cx="80010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609600" y="925825"/>
            <a:ext cx="78666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Classifier-Free Guidance Analysis:</a:t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Key Finding:</a:t>
            </a:r>
            <a:r>
              <a:rPr lang="en" sz="1100">
                <a:solidFill>
                  <a:schemeClr val="dk1"/>
                </a:solidFill>
              </a:rPr>
              <a:t> CFG=7.5-8.5 provides best trade-off between creativity and prompt adherence</a:t>
            </a: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991675"/>
            <a:ext cx="4367899" cy="187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00" y="1181519"/>
            <a:ext cx="4171399" cy="72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4" title="prompt0_cfg7.5_seed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6150" y="1908975"/>
            <a:ext cx="1959250" cy="187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idx="4294967295" type="title"/>
          </p:nvPr>
        </p:nvSpPr>
        <p:spPr>
          <a:xfrm>
            <a:off x="609600" y="322898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Arial"/>
              <a:buNone/>
            </a:pPr>
            <a:r>
              <a:rPr b="1" lang="en" sz="2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Evaluation - Schedule Comparison </a:t>
            </a:r>
            <a:endParaRPr/>
          </a:p>
        </p:txBody>
      </p:sp>
      <p:sp>
        <p:nvSpPr>
          <p:cNvPr id="159" name="Google Shape;159;p25"/>
          <p:cNvSpPr txBox="1"/>
          <p:nvPr/>
        </p:nvSpPr>
        <p:spPr>
          <a:xfrm>
            <a:off x="7239000" y="485775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040"/>
              </a:buClr>
              <a:buSzPts val="800"/>
              <a:buFont typeface="Verdana"/>
              <a:buNone/>
            </a:pPr>
            <a:fld id="{00000000-1234-1234-1234-123412341234}" type="slidenum">
              <a:rPr b="1" i="0" lang="en" sz="800" u="none">
                <a:solidFill>
                  <a:srgbClr val="5D5040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/>
          </a:p>
        </p:txBody>
      </p:sp>
      <p:sp>
        <p:nvSpPr>
          <p:cNvPr id="160" name="Google Shape;160;p25"/>
          <p:cNvSpPr txBox="1"/>
          <p:nvPr/>
        </p:nvSpPr>
        <p:spPr>
          <a:xfrm>
            <a:off x="609600" y="925830"/>
            <a:ext cx="80010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61" name="Google Shape;161;p25"/>
          <p:cNvSpPr txBox="1"/>
          <p:nvPr/>
        </p:nvSpPr>
        <p:spPr>
          <a:xfrm>
            <a:off x="638700" y="777300"/>
            <a:ext cx="7866600" cy="3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Noise Scheduler Performance:</a:t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</p:txBody>
      </p:sp>
      <p:pic>
        <p:nvPicPr>
          <p:cNvPr id="162" name="Google Shape;162;p25" title="scheduler_comparis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950" y="997913"/>
            <a:ext cx="5572900" cy="206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3748" y="3164050"/>
            <a:ext cx="6392700" cy="148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_Retrospect">
  <a:themeElements>
    <a:clrScheme name="Retrospect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0_Retrospect">
  <a:themeElements>
    <a:clrScheme name="Retrospect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